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66" r:id="rId5"/>
    <p:sldId id="281" r:id="rId6"/>
    <p:sldId id="272" r:id="rId7"/>
    <p:sldId id="273" r:id="rId8"/>
    <p:sldId id="274" r:id="rId9"/>
    <p:sldId id="270" r:id="rId10"/>
    <p:sldId id="275" r:id="rId11"/>
    <p:sldId id="276" r:id="rId12"/>
    <p:sldId id="279" r:id="rId13"/>
    <p:sldId id="278" r:id="rId14"/>
    <p:sldId id="277" r:id="rId15"/>
    <p:sldId id="28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32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84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1/16/25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85BB-8327-437A-900F-6A3DB7A5ABC9}" type="datetime1">
              <a:rPr lang="en-US" smtClean="0"/>
              <a:t>1/16/25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878A-9A6C-446F-AE2D-FA0E8037C59B}" type="datetime1">
              <a:rPr lang="en-US" smtClean="0"/>
              <a:t>1/16/25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5687-D9F1-45E2-A621-A964456C9C51}" type="datetime1">
              <a:rPr lang="en-US" smtClean="0"/>
              <a:t>1/16/25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D98-6779-42E9-AA36-C6D6C2CA339B}" type="datetime1">
              <a:rPr lang="en-US" smtClean="0"/>
              <a:t>1/16/25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4117-4E55-454A-B008-5B316A3C4A1E}" type="datetime1">
              <a:rPr lang="en-US" smtClean="0"/>
              <a:t>1/16/25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5336-EDD6-4B11-BDCB-D9716D9D0CAD}" type="datetime1">
              <a:rPr lang="en-US" smtClean="0"/>
              <a:t>1/16/25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B30B-3EA6-4689-8E7C-D798375DFD60}" type="datetime1">
              <a:rPr lang="en-US" smtClean="0"/>
              <a:t>1/16/25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E6C6-E680-4C09-9A82-6D6D4A458B45}" type="datetime1">
              <a:rPr lang="en-US" smtClean="0"/>
              <a:t>1/16/25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BBFA-E374-465F-B18D-F6CE71921593}" type="datetime1">
              <a:rPr lang="en-US" smtClean="0"/>
              <a:t>1/16/25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A0BC-E7BB-4D55-8710-E8474A66771E}" type="datetime1">
              <a:rPr lang="en-US" smtClean="0"/>
              <a:t>1/16/25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A1C5-682A-4617-9A91-5759A79A935B}" type="datetime1">
              <a:rPr lang="en-US" smtClean="0"/>
              <a:t>1/16/25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D0D0-99D2-4A10-AC62-6E2E6CF7A9EE}" type="datetime1">
              <a:rPr lang="en-US" smtClean="0"/>
              <a:t>1/16/25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EDF-EB2B-4F7F-B2DF-97C28C8FCBC9}" type="datetime1">
              <a:rPr lang="en-US" smtClean="0"/>
              <a:t>1/16/25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0351-56D7-412F-9F2E-17819DF3B01D}" type="datetime1">
              <a:rPr lang="en-US" smtClean="0"/>
              <a:t>1/16/25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068B-C601-4124-944A-AED7D3FD7517}" type="datetime1">
              <a:rPr lang="en-US" smtClean="0"/>
              <a:t>1/16/25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A73-7818-460B-8F62-87CD8A1DAD1A}" type="datetime1">
              <a:rPr lang="en-US" smtClean="0"/>
              <a:t>1/16/25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8665-A302-4073-9097-DCE6BA8A5D14}" type="datetime1">
              <a:rPr lang="en-US" smtClean="0"/>
              <a:t>1/16/25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8D89FA6-8D64-42DE-8A02-4A6662349BFD}" type="datetime1">
              <a:rPr lang="en-US" smtClean="0"/>
              <a:t>1/16/25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>
            <a:normAutofit/>
          </a:bodyPr>
          <a:lstStyle/>
          <a:p>
            <a:r>
              <a:rPr lang="en-US" dirty="0"/>
              <a:t>Patient admissions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765100" cy="19473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Rachel Atkinson</a:t>
            </a:r>
          </a:p>
          <a:p>
            <a:r>
              <a:rPr lang="en-US" dirty="0">
                <a:solidFill>
                  <a:schemeClr val="tx1"/>
                </a:solidFill>
              </a:rPr>
              <a:t>Collective Analytics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5F9DF49F-3956-FBD2-65EF-184A356CF8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3492"/>
    </mc:Choice>
    <mc:Fallback>
      <p:transition spd="slow" advTm="13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A7192-0318-4980-BCBD-C31BA031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Predicting hospitalization costs based on medical conditions-hypothesis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16BAD-6625-49E2-A63A-1C1F6A3DA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on Billing Amount Across Different Medical Diagnoses</a:t>
            </a:r>
          </a:p>
          <a:p>
            <a:r>
              <a:rPr lang="en-US" dirty="0"/>
              <a:t>Is there a Significant Difference in Average Billing Amount Between Medical Conditions: Cancer and Diabetes?</a:t>
            </a:r>
          </a:p>
          <a:p>
            <a:r>
              <a:rPr lang="en-US" dirty="0"/>
              <a:t>Null Hypothesis: There is not a difference between Billing Amount for Cancer and Diabetes</a:t>
            </a:r>
          </a:p>
          <a:p>
            <a:r>
              <a:rPr lang="en-US" dirty="0"/>
              <a:t>Alternative Hypothesis: There is a Difference between Billing Amount for Cancer and Diabetes.</a:t>
            </a:r>
          </a:p>
          <a:p>
            <a:r>
              <a:rPr lang="en-US" dirty="0"/>
              <a:t>Using a Two-Tailed T Test, The P-Value is Significant and we Fail to Reject the Alternative Hypothesis. </a:t>
            </a:r>
          </a:p>
        </p:txBody>
      </p:sp>
      <p:pic>
        <p:nvPicPr>
          <p:cNvPr id="17" name="Audio 16">
            <a:extLst>
              <a:ext uri="{FF2B5EF4-FFF2-40B4-BE49-F238E27FC236}">
                <a16:creationId xmlns:a16="http://schemas.microsoft.com/office/drawing/2014/main" id="{C0BFE45A-9282-3E5D-579C-0F2B924F74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80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41"/>
    </mc:Choice>
    <mc:Fallback>
      <p:transition spd="slow" advTm="37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6CDE1-A6AB-4ABD-A8C6-30F98FDF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Predicting hospitalization costs based on medical conditions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D0D690-AFDD-4705-8A94-9E8DFE6DCD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444" y="685800"/>
            <a:ext cx="6148030" cy="380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7C06BFF1-E723-1356-819E-0BE01DC653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95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74"/>
    </mc:Choice>
    <mc:Fallback>
      <p:transition spd="slow" advTm="14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DF14-51D8-4754-86D9-8B2CE4CD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Patient admissions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23295-AF6B-4877-B225-A829D208F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this Dataset, Data Analysis was Performed to Answer Questions Regarding Patient Admissions.</a:t>
            </a:r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F600EF6A-6415-9737-465E-8F6A2A7340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54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4"/>
    </mc:Choice>
    <mc:Fallback>
      <p:transition spd="slow" advTm="5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719B-5022-0E64-7B79-1F45F46DE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910" y="4746824"/>
            <a:ext cx="8534400" cy="1507067"/>
          </a:xfrm>
        </p:spPr>
        <p:txBody>
          <a:bodyPr/>
          <a:lstStyle/>
          <a:p>
            <a:pPr algn="ctr"/>
            <a:r>
              <a:rPr lang="en-US" dirty="0"/>
              <a:t>Patient admissions 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A53657-4163-E7A0-9704-B9D44ADF5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5974" y="370703"/>
            <a:ext cx="10092869" cy="4678466"/>
          </a:xfrm>
          <a:prstGeom prst="rect">
            <a:avLst/>
          </a:prstGeom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0AC55756-A7DF-5C07-3929-3CA087D857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43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80"/>
    </mc:Choice>
    <mc:Fallback>
      <p:transition spd="slow" advTm="24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686D5-BD21-4403-8515-42FE53DE1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FF8EF-511A-4B38-8475-A6D2DF4AB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Descriptive Statistics to find Information the Data Set.</a:t>
            </a:r>
          </a:p>
          <a:p>
            <a:r>
              <a:rPr lang="en-US" dirty="0"/>
              <a:t>Minimum Billing Amount: $102.55</a:t>
            </a:r>
          </a:p>
          <a:p>
            <a:r>
              <a:rPr lang="en-US" dirty="0"/>
              <a:t>Maximum Billing Amount: $99,769.22</a:t>
            </a:r>
          </a:p>
          <a:p>
            <a:r>
              <a:rPr lang="en-US" dirty="0"/>
              <a:t>Average Billing Amount: $9,589.32</a:t>
            </a:r>
          </a:p>
          <a:p>
            <a:r>
              <a:rPr lang="en-US" dirty="0"/>
              <a:t>Total Billing Amount: $9,464,654.08</a:t>
            </a:r>
          </a:p>
          <a:p>
            <a:r>
              <a:rPr lang="en-US" dirty="0"/>
              <a:t>Average Length of Stay: 15.6</a:t>
            </a:r>
          </a:p>
          <a:p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Percentile Billing Amount: $1,580.81</a:t>
            </a:r>
          </a:p>
          <a:p>
            <a:r>
              <a:rPr lang="en-US" dirty="0"/>
              <a:t>75</a:t>
            </a:r>
            <a:r>
              <a:rPr lang="en-US" baseline="30000" dirty="0"/>
              <a:t>th</a:t>
            </a:r>
            <a:r>
              <a:rPr lang="en-US" dirty="0"/>
              <a:t> Percentile Billing Amount: $12,554.03</a:t>
            </a:r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A044CD30-AF91-68DB-5BD6-CA8DFC0815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12"/>
    </mc:Choice>
    <mc:Fallback>
      <p:transition spd="slow" advTm="18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D6DAA-1A5E-4D7D-9387-CB849FF40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 Lookups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55995-FC6A-4BC7-A31F-2E9F0C8CE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Function Lookups to Find Information About the Data Set.</a:t>
            </a:r>
          </a:p>
          <a:p>
            <a:r>
              <a:rPr lang="en-US" dirty="0"/>
              <a:t>Find the Medical Condition for Emily Vasquez: Stroke</a:t>
            </a:r>
          </a:p>
          <a:p>
            <a:r>
              <a:rPr lang="en-US" dirty="0"/>
              <a:t>Find the Billing Amount for Patrick Larsen: $44,789.00</a:t>
            </a:r>
          </a:p>
          <a:p>
            <a:r>
              <a:rPr lang="en-US" dirty="0"/>
              <a:t>Find the Days Admitted for Patient ID: 06386535-8EC1-4462-AA34-BF43786E1F68: 25</a:t>
            </a:r>
          </a:p>
          <a:p>
            <a:r>
              <a:rPr lang="en-US" dirty="0"/>
              <a:t>Find the treatment for Medical Condition: Stroke</a:t>
            </a:r>
          </a:p>
          <a:p>
            <a:r>
              <a:rPr lang="en-US" dirty="0"/>
              <a:t>Find the Doctors Notes for Patient Taylor Myers: Discussed Surgical Options and Potential Outcomes</a:t>
            </a:r>
          </a:p>
          <a:p>
            <a:endParaRPr lang="en-US" dirty="0"/>
          </a:p>
        </p:txBody>
      </p:sp>
      <p:pic>
        <p:nvPicPr>
          <p:cNvPr id="21" name="Audio 20">
            <a:extLst>
              <a:ext uri="{FF2B5EF4-FFF2-40B4-BE49-F238E27FC236}">
                <a16:creationId xmlns:a16="http://schemas.microsoft.com/office/drawing/2014/main" id="{903719C0-2821-8239-876F-5EB8D8EF25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47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69"/>
    </mc:Choice>
    <mc:Fallback>
      <p:transition spd="slow" advTm="29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2467-7455-4683-8F7E-94E475C00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6F5CD-4D02-4019-9614-D3F95BA99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Probability To Find the Estimation Percentage Regarding the Data:</a:t>
            </a:r>
          </a:p>
          <a:p>
            <a:r>
              <a:rPr lang="en-US" dirty="0"/>
              <a:t>Calculate the Probability of the Medical Condition of a Common Cold being Admitted Based on this data: 3.95%</a:t>
            </a:r>
          </a:p>
          <a:p>
            <a:r>
              <a:rPr lang="en-US" dirty="0"/>
              <a:t>Calculate the Probability of Billing Amount Exceeding $10,000.00: 29.66%</a:t>
            </a:r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4E4DA569-28CF-7B69-F758-68FCB4F665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34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26"/>
    </mc:Choice>
    <mc:Fallback>
      <p:transition spd="slow" advTm="28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KPIS: Count of patients, average count of days admitted, and total billing amount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DA2717-3408-45DB-AD1E-CDB4ABB423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229" y="685800"/>
            <a:ext cx="3095055" cy="190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3865874-06A3-4FD0-A617-92128824A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343" y="685800"/>
            <a:ext cx="3033541" cy="190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5B70CBE-4BF9-494D-A097-4BF8B605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229" y="2616039"/>
            <a:ext cx="3095055" cy="194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4DA838B3-529F-7935-782C-0920ECFD45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8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6213"/>
    </mc:Choice>
    <mc:Fallback>
      <p:transition spd="slow" advTm="26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491A2-8354-4194-91CC-4C86958DF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What is the average length of stay for patients with a specific diagnosis?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66937B1-7BCF-47C0-8682-C799937A5C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444" y="685800"/>
            <a:ext cx="5845937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extLst>
              <a:ext uri="{FF2B5EF4-FFF2-40B4-BE49-F238E27FC236}">
                <a16:creationId xmlns:a16="http://schemas.microsoft.com/office/drawing/2014/main" id="{14022518-D2DC-3139-5502-5FDA0B1BDE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03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65"/>
    </mc:Choice>
    <mc:Fallback>
      <p:transition spd="slow" advTm="15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1F9ED-6A75-44E1-9FEE-F9F5FB88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patient age impact length of stay? Regression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723A3-86E6-41E5-91E4-F2BB083F8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Regression Analysis: Predicting Length of Stay Based on Age Range</a:t>
            </a:r>
          </a:p>
          <a:p>
            <a:r>
              <a:rPr lang="en-US" dirty="0"/>
              <a:t>Dependent Variable Used: Days Admitted</a:t>
            </a:r>
          </a:p>
          <a:p>
            <a:r>
              <a:rPr lang="en-US" dirty="0"/>
              <a:t>Independent Variable Used: Age</a:t>
            </a:r>
          </a:p>
          <a:p>
            <a:r>
              <a:rPr lang="en-US" dirty="0"/>
              <a:t>Slope Coefficient: Shows that Length of Stay is expected to increase based on Age holding all other factors constant.</a:t>
            </a:r>
          </a:p>
          <a:p>
            <a:r>
              <a:rPr lang="en-US" dirty="0"/>
              <a:t>Standard Error of Slope: Shows that the Standard of Error is low which means this is more reliable and certain</a:t>
            </a:r>
          </a:p>
          <a:p>
            <a:r>
              <a:rPr lang="en-US" dirty="0"/>
              <a:t>R-Squared : Shows that the model may not fit the data well and other variables may need to be brough in.</a:t>
            </a:r>
          </a:p>
          <a:p>
            <a:r>
              <a:rPr lang="en-US" dirty="0"/>
              <a:t>Analysis: This Data Analysis reveals a positive correlation between age and length of stay. This suggests that increased age is associated with a slight increase of length of stay. This suggests that age does impact length of stay. For a further analysis, other independent variables may be brought in such as sex and medical condition.</a:t>
            </a:r>
          </a:p>
          <a:p>
            <a:endParaRPr lang="en-US" dirty="0"/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A96C3DB3-B450-F2E2-266F-6F6AD04880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56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91"/>
    </mc:Choice>
    <mc:Fallback>
      <p:transition spd="slow" advTm="45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5A249-CA36-46DC-BE4E-CC3D01CE5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How does patient age impact length of stay? Regression Analysis Graph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5FE3C22-E9F5-4E76-8E7C-5AC7E2903C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444" y="685800"/>
            <a:ext cx="5845937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Audio 13">
            <a:extLst>
              <a:ext uri="{FF2B5EF4-FFF2-40B4-BE49-F238E27FC236}">
                <a16:creationId xmlns:a16="http://schemas.microsoft.com/office/drawing/2014/main" id="{440E949F-E611-7B51-19CF-E4FF2BFC72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05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69"/>
    </mc:Choice>
    <mc:Fallback>
      <p:transition spd="slow" advTm="33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 design</Template>
  <TotalTime>116</TotalTime>
  <Words>484</Words>
  <Application>Microsoft Macintosh PowerPoint</Application>
  <PresentationFormat>Widescreen</PresentationFormat>
  <Paragraphs>44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Century Gothic</vt:lpstr>
      <vt:lpstr>Wingdings 3</vt:lpstr>
      <vt:lpstr>Slice</vt:lpstr>
      <vt:lpstr>Patient admissions dashboard</vt:lpstr>
      <vt:lpstr>Patient admissions dataset</vt:lpstr>
      <vt:lpstr>Descriptive statistics</vt:lpstr>
      <vt:lpstr>Function Lookups</vt:lpstr>
      <vt:lpstr>Probability</vt:lpstr>
      <vt:lpstr>KPIS: Count of patients, average count of days admitted, and total billing amount</vt:lpstr>
      <vt:lpstr>What is the average length of stay for patients with a specific diagnosis?</vt:lpstr>
      <vt:lpstr>How does patient age impact length of stay? Regression Analysis</vt:lpstr>
      <vt:lpstr>How does patient age impact length of stay? Regression Analysis Graph</vt:lpstr>
      <vt:lpstr>Predicting hospitalization costs based on medical conditions-hypothesis</vt:lpstr>
      <vt:lpstr>Predicting hospitalization costs based on medical conditions</vt:lpstr>
      <vt:lpstr>Patient admissions data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Patient admissions dashboard</dc:title>
  <dc:creator>RACHEL JOY ATKINSON</dc:creator>
  <cp:lastModifiedBy>Rachel Atkinson</cp:lastModifiedBy>
  <cp:revision>6</cp:revision>
  <dcterms:created xsi:type="dcterms:W3CDTF">2025-01-12T22:23:23Z</dcterms:created>
  <dcterms:modified xsi:type="dcterms:W3CDTF">2025-01-17T02:26:46Z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